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380" r:id="rId2"/>
  </p:sldIdLst>
  <p:sldSz cx="12192000" cy="6858000"/>
  <p:notesSz cx="7010400" cy="92964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79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B617"/>
    <a:srgbClr val="779A3C"/>
    <a:srgbClr val="35AFC8"/>
    <a:srgbClr val="799A3E"/>
    <a:srgbClr val="CADC2C"/>
    <a:srgbClr val="464547"/>
    <a:srgbClr val="B3B895"/>
    <a:srgbClr val="009583"/>
    <a:srgbClr val="487E96"/>
    <a:srgbClr val="D5E2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68"/>
    <p:restoredTop sz="86400"/>
  </p:normalViewPr>
  <p:slideViewPr>
    <p:cSldViewPr snapToObjects="1">
      <p:cViewPr varScale="1">
        <p:scale>
          <a:sx n="98" d="100"/>
          <a:sy n="98" d="100"/>
        </p:scale>
        <p:origin x="1650" y="90"/>
      </p:cViewPr>
      <p:guideLst>
        <p:guide orient="horz" pos="2160"/>
        <p:guide pos="37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9" d="100"/>
        <a:sy n="159" d="100"/>
      </p:scale>
      <p:origin x="0" y="0"/>
    </p:cViewPr>
  </p:sorterViewPr>
  <p:notesViewPr>
    <p:cSldViewPr snapToObjects="1" showGuides="1">
      <p:cViewPr varScale="1">
        <p:scale>
          <a:sx n="95" d="100"/>
          <a:sy n="95" d="100"/>
        </p:scale>
        <p:origin x="311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ry Carmenza Bocanegra Zabala" userId="59bb6222-efe1-4c22-a9ae-0fd1b6122292" providerId="ADAL" clId="{842F4123-7C60-4DC3-9726-6066A12815EA}"/>
    <pc:docChg chg="modSld">
      <pc:chgData name="Mery Carmenza Bocanegra Zabala" userId="59bb6222-efe1-4c22-a9ae-0fd1b6122292" providerId="ADAL" clId="{842F4123-7C60-4DC3-9726-6066A12815EA}" dt="2024-04-03T22:05:14.678" v="3" actId="20577"/>
      <pc:docMkLst>
        <pc:docMk/>
      </pc:docMkLst>
      <pc:sldChg chg="modSp mod">
        <pc:chgData name="Mery Carmenza Bocanegra Zabala" userId="59bb6222-efe1-4c22-a9ae-0fd1b6122292" providerId="ADAL" clId="{842F4123-7C60-4DC3-9726-6066A12815EA}" dt="2024-04-03T22:05:14.678" v="3" actId="20577"/>
        <pc:sldMkLst>
          <pc:docMk/>
          <pc:sldMk cId="1048276836" sldId="380"/>
        </pc:sldMkLst>
        <pc:spChg chg="mod">
          <ac:chgData name="Mery Carmenza Bocanegra Zabala" userId="59bb6222-efe1-4c22-a9ae-0fd1b6122292" providerId="ADAL" clId="{842F4123-7C60-4DC3-9726-6066A12815EA}" dt="2024-04-03T22:05:10.264" v="1" actId="20577"/>
          <ac:spMkLst>
            <pc:docMk/>
            <pc:sldMk cId="1048276836" sldId="380"/>
            <ac:spMk id="23" creationId="{2987E001-926C-4365-A264-0A805D373F3F}"/>
          </ac:spMkLst>
        </pc:spChg>
        <pc:spChg chg="mod">
          <ac:chgData name="Mery Carmenza Bocanegra Zabala" userId="59bb6222-efe1-4c22-a9ae-0fd1b6122292" providerId="ADAL" clId="{842F4123-7C60-4DC3-9726-6066A12815EA}" dt="2024-04-03T22:05:14.678" v="3" actId="20577"/>
          <ac:spMkLst>
            <pc:docMk/>
            <pc:sldMk cId="1048276836" sldId="380"/>
            <ac:spMk id="24" creationId="{0F13EB4D-A8BC-4B23-BE88-51C9DC3FC83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8DE21F14-A94F-A24F-AED0-5EE89C3817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1159F4A-7890-F24B-AAF4-3377985D2A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637A3-3D4A-C44E-A145-F8C953490F07}" type="datetimeFigureOut">
              <a:rPr lang="es-CO" smtClean="0"/>
              <a:t>3/04/2024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1D732DA-AD9C-3343-A0BB-3CAFEAF2C78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6C537DD-6E8C-EF4B-A94C-1F3AA9AE72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01D73-581F-DB45-8BB4-B0BF5F17A4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6163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419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EF1A6D2-F54B-EF4E-9E37-2939455EA7C9}" type="datetimeFigureOut">
              <a:rPr lang="es-419" smtClean="0"/>
              <a:t>3/4/2024</a:t>
            </a:fld>
            <a:endParaRPr lang="es-419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419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r>
              <a:rPr lang="es-ES"/>
              <a:t>Editar los estilos de texto del patrón
Segundo nivel
Tercer nivel
Cuarto nivel
Quinto nivel</a:t>
            </a:r>
            <a:endParaRPr lang="es-419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419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8C5A9E4-333F-FC4B-BCB4-7A9C864B6300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288772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C5A9E4-333F-FC4B-BCB4-7A9C864B6300}" type="slidenum">
              <a:rPr lang="es-419" smtClean="0"/>
              <a:t>1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05160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eño personaliza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1D625A-AE2A-174A-850B-20A192548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694" y="66606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382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7428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upo 27">
            <a:extLst>
              <a:ext uri="{FF2B5EF4-FFF2-40B4-BE49-F238E27FC236}">
                <a16:creationId xmlns:a16="http://schemas.microsoft.com/office/drawing/2014/main" id="{0483EC24-9171-464A-9719-7C69182EABD8}"/>
              </a:ext>
            </a:extLst>
          </p:cNvPr>
          <p:cNvGrpSpPr/>
          <p:nvPr/>
        </p:nvGrpSpPr>
        <p:grpSpPr>
          <a:xfrm>
            <a:off x="0" y="6731487"/>
            <a:ext cx="12192000" cy="126513"/>
            <a:chOff x="0" y="6731487"/>
            <a:chExt cx="12192000" cy="126513"/>
          </a:xfrm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459A25A9-1371-3642-9C03-B5DEB8BABD7B}"/>
                </a:ext>
              </a:extLst>
            </p:cNvPr>
            <p:cNvSpPr/>
            <p:nvPr/>
          </p:nvSpPr>
          <p:spPr>
            <a:xfrm>
              <a:off x="0" y="6731487"/>
              <a:ext cx="2405453" cy="126513"/>
            </a:xfrm>
            <a:prstGeom prst="rect">
              <a:avLst/>
            </a:prstGeom>
            <a:solidFill>
              <a:srgbClr val="B3B89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8E662066-6A9E-5346-9216-EE9D827F383A}"/>
                </a:ext>
              </a:extLst>
            </p:cNvPr>
            <p:cNvSpPr/>
            <p:nvPr/>
          </p:nvSpPr>
          <p:spPr>
            <a:xfrm>
              <a:off x="1536430" y="6731487"/>
              <a:ext cx="5388215" cy="126513"/>
            </a:xfrm>
            <a:prstGeom prst="rect">
              <a:avLst/>
            </a:prstGeom>
            <a:solidFill>
              <a:srgbClr val="F7B61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5EFD520C-7794-2743-A2FB-02ABC9518765}"/>
                </a:ext>
              </a:extLst>
            </p:cNvPr>
            <p:cNvSpPr/>
            <p:nvPr/>
          </p:nvSpPr>
          <p:spPr>
            <a:xfrm>
              <a:off x="3791744" y="6731487"/>
              <a:ext cx="5388215" cy="126513"/>
            </a:xfrm>
            <a:prstGeom prst="rect">
              <a:avLst/>
            </a:prstGeom>
            <a:solidFill>
              <a:srgbClr val="CADC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B7A00FE1-A86B-5646-A39E-161A3F3272CD}"/>
                </a:ext>
              </a:extLst>
            </p:cNvPr>
            <p:cNvSpPr/>
            <p:nvPr/>
          </p:nvSpPr>
          <p:spPr>
            <a:xfrm>
              <a:off x="7296000" y="6732000"/>
              <a:ext cx="4896000" cy="126000"/>
            </a:xfrm>
            <a:prstGeom prst="rect">
              <a:avLst/>
            </a:prstGeom>
            <a:solidFill>
              <a:srgbClr val="35AF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pic>
        <p:nvPicPr>
          <p:cNvPr id="39" name="Imagen 38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3E415FA7-8D46-DB41-90BC-1A055A2EF01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70570" y="-2693"/>
            <a:ext cx="2921429" cy="1192643"/>
          </a:xfrm>
          <a:prstGeom prst="rect">
            <a:avLst/>
          </a:prstGeom>
        </p:spPr>
      </p:pic>
      <p:sp>
        <p:nvSpPr>
          <p:cNvPr id="21" name="Rectángulo: esquinas superiores, una redondeada y la otra cortada 20">
            <a:extLst>
              <a:ext uri="{FF2B5EF4-FFF2-40B4-BE49-F238E27FC236}">
                <a16:creationId xmlns:a16="http://schemas.microsoft.com/office/drawing/2014/main" id="{2229C5E3-90C9-43F8-962D-E3A933C87836}"/>
              </a:ext>
            </a:extLst>
          </p:cNvPr>
          <p:cNvSpPr/>
          <p:nvPr/>
        </p:nvSpPr>
        <p:spPr>
          <a:xfrm flipV="1">
            <a:off x="933855" y="0"/>
            <a:ext cx="8336715" cy="1935804"/>
          </a:xfrm>
          <a:prstGeom prst="snip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2987E001-926C-4365-A264-0A805D373F3F}"/>
              </a:ext>
            </a:extLst>
          </p:cNvPr>
          <p:cNvSpPr txBox="1"/>
          <p:nvPr/>
        </p:nvSpPr>
        <p:spPr>
          <a:xfrm>
            <a:off x="1845013" y="265026"/>
            <a:ext cx="69260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 Evaluación Control Interno Contable – Vigencia 2023</a:t>
            </a:r>
            <a:endParaRPr lang="es-CO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0F13EB4D-A8BC-4B23-BE88-51C9DC3FC835}"/>
              </a:ext>
            </a:extLst>
          </p:cNvPr>
          <p:cNvSpPr txBox="1"/>
          <p:nvPr/>
        </p:nvSpPr>
        <p:spPr>
          <a:xfrm>
            <a:off x="1614791" y="2768237"/>
            <a:ext cx="2733473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b="1" dirty="0">
                <a:solidFill>
                  <a:srgbClr val="6E9B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4.95</a:t>
            </a:r>
          </a:p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CALIFICACIÓN</a:t>
            </a:r>
          </a:p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(Escala de 1 a 5)  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AE314A0E-E4EF-4515-88A5-5BBCBDB89762}"/>
              </a:ext>
            </a:extLst>
          </p:cNvPr>
          <p:cNvSpPr/>
          <p:nvPr/>
        </p:nvSpPr>
        <p:spPr>
          <a:xfrm>
            <a:off x="6975878" y="3429000"/>
            <a:ext cx="29612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s-ES" sz="5400" b="1" cap="none" spc="0" dirty="0">
                <a:ln/>
                <a:solidFill>
                  <a:srgbClr val="3C84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Eficiente</a:t>
            </a:r>
            <a:r>
              <a:rPr lang="es-ES" sz="5400" b="1" cap="none" spc="0" dirty="0">
                <a:ln/>
                <a:solidFill>
                  <a:schemeClr val="accent6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</a:t>
            </a:r>
            <a:endParaRPr lang="es-CO" sz="5400" b="1" cap="none" spc="0" dirty="0">
              <a:ln/>
              <a:solidFill>
                <a:schemeClr val="accent6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40" name="Imagen 39">
            <a:extLst>
              <a:ext uri="{FF2B5EF4-FFF2-40B4-BE49-F238E27FC236}">
                <a16:creationId xmlns:a16="http://schemas.microsoft.com/office/drawing/2014/main" id="{2D97D875-BB1A-473F-B252-DC0B3F9529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8935" y="3020530"/>
            <a:ext cx="1238250" cy="1409700"/>
          </a:xfrm>
          <a:prstGeom prst="rect">
            <a:avLst/>
          </a:prstGeom>
        </p:spPr>
      </p:pic>
      <p:sp>
        <p:nvSpPr>
          <p:cNvPr id="41" name="CuadroTexto 40">
            <a:extLst>
              <a:ext uri="{FF2B5EF4-FFF2-40B4-BE49-F238E27FC236}">
                <a16:creationId xmlns:a16="http://schemas.microsoft.com/office/drawing/2014/main" id="{35A463C6-8C8B-4005-A9F0-FF5554AE799B}"/>
              </a:ext>
            </a:extLst>
          </p:cNvPr>
          <p:cNvSpPr txBox="1"/>
          <p:nvPr/>
        </p:nvSpPr>
        <p:spPr>
          <a:xfrm>
            <a:off x="933855" y="5262664"/>
            <a:ext cx="105058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* Según rango de calificación establecido por la Contaduría General de la Nación en el procedimiento para la evaluación del control interno contable anexo a la Resolución 193 de 2016.</a:t>
            </a:r>
            <a:endParaRPr lang="es-CO" dirty="0"/>
          </a:p>
        </p:txBody>
      </p:sp>
      <p:pic>
        <p:nvPicPr>
          <p:cNvPr id="42" name="Imagen 41">
            <a:extLst>
              <a:ext uri="{FF2B5EF4-FFF2-40B4-BE49-F238E27FC236}">
                <a16:creationId xmlns:a16="http://schemas.microsoft.com/office/drawing/2014/main" id="{80CD61B8-35E5-4AF6-A8A5-C9973CE888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41863" y="3289670"/>
            <a:ext cx="59055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27683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5876</TotalTime>
  <Words>50</Words>
  <Application>Microsoft Office PowerPoint</Application>
  <PresentationFormat>Panorámica</PresentationFormat>
  <Paragraphs>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1_Tema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Edwin Alexander Rodriguez</dc:creator>
  <cp:lastModifiedBy>Mery Carmenza Bocanegra Zabala</cp:lastModifiedBy>
  <cp:revision>470</cp:revision>
  <cp:lastPrinted>2018-11-21T00:01:46Z</cp:lastPrinted>
  <dcterms:created xsi:type="dcterms:W3CDTF">2018-01-25T14:28:16Z</dcterms:created>
  <dcterms:modified xsi:type="dcterms:W3CDTF">2024-04-03T22:05:19Z</dcterms:modified>
</cp:coreProperties>
</file>